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67" r:id="rId4"/>
    <p:sldId id="273" r:id="rId5"/>
    <p:sldId id="268" r:id="rId6"/>
    <p:sldId id="275" r:id="rId7"/>
    <p:sldId id="258" r:id="rId8"/>
    <p:sldId id="260" r:id="rId9"/>
    <p:sldId id="276" r:id="rId10"/>
    <p:sldId id="261" r:id="rId11"/>
    <p:sldId id="263" r:id="rId12"/>
    <p:sldId id="271"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9" autoAdjust="0"/>
  </p:normalViewPr>
  <p:slideViewPr>
    <p:cSldViewPr>
      <p:cViewPr varScale="1">
        <p:scale>
          <a:sx n="99" d="100"/>
          <a:sy n="99" d="100"/>
        </p:scale>
        <p:origin x="90" y="10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10/13/2022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10/13/2022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10/13/2022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10/13/2022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10/13/2022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10/13/2022</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10/13/2022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10/13/2022</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10/13/2022</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10/13/2022</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10/13/2022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10/13/2022</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10/13/2022</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mypdeapps.pa.gov/wfTIMS.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tion.pa.gov/Educators/Certification/Application/UserGuides/Pages/TIMSPersonal.aspx" TargetMode="External"/><Relationship Id="rId2" Type="http://schemas.openxmlformats.org/officeDocument/2006/relationships/hyperlink" Target="https://www.mypdeapps.pa.gov/wfTIM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SUMBIT YOUR TIMS CERTIFICATION</a:t>
            </a:r>
          </a:p>
        </p:txBody>
      </p:sp>
      <p:sp>
        <p:nvSpPr>
          <p:cNvPr id="6" name="Subtitle 5">
            <a:extLst>
              <a:ext uri="{FF2B5EF4-FFF2-40B4-BE49-F238E27FC236}">
                <a16:creationId xmlns:a16="http://schemas.microsoft.com/office/drawing/2014/main" id="{4E9829AE-1015-D50E-D4AF-D0976D8637C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212" y="1828800"/>
            <a:ext cx="10581743" cy="1200329"/>
          </a:xfrm>
          <a:prstGeom prst="rect">
            <a:avLst/>
          </a:prstGeom>
          <a:noFill/>
        </p:spPr>
        <p:txBody>
          <a:bodyPr wrap="none" rtlCol="0">
            <a:spAutoFit/>
          </a:bodyPr>
          <a:lstStyle/>
          <a:p>
            <a:pPr>
              <a:lnSpc>
                <a:spcPct val="90000"/>
              </a:lnSpc>
            </a:pPr>
            <a:r>
              <a:rPr lang="en-US" sz="3200" dirty="0">
                <a:latin typeface="+mj-lt"/>
              </a:rPr>
              <a:t>Step 4 : Certification Program Provider Survey</a:t>
            </a:r>
          </a:p>
          <a:p>
            <a:pPr>
              <a:lnSpc>
                <a:spcPct val="90000"/>
              </a:lnSpc>
            </a:pPr>
            <a:r>
              <a:rPr lang="en-US" sz="2400" dirty="0"/>
              <a:t>	Complete all questions</a:t>
            </a:r>
          </a:p>
          <a:p>
            <a:pPr>
              <a:lnSpc>
                <a:spcPct val="90000"/>
              </a:lnSpc>
            </a:pPr>
            <a:r>
              <a:rPr lang="en-US" sz="2400" dirty="0"/>
              <a:t>	Select </a:t>
            </a:r>
            <a:r>
              <a:rPr lang="en-US" sz="2400" dirty="0">
                <a:solidFill>
                  <a:schemeClr val="accent1"/>
                </a:solidFill>
              </a:rPr>
              <a:t>NEXT</a:t>
            </a:r>
            <a:r>
              <a:rPr lang="en-US" sz="2400" dirty="0"/>
              <a:t> for page 5</a:t>
            </a:r>
          </a:p>
        </p:txBody>
      </p:sp>
      <p:sp>
        <p:nvSpPr>
          <p:cNvPr id="4" name="TextBox 3"/>
          <p:cNvSpPr txBox="1"/>
          <p:nvPr/>
        </p:nvSpPr>
        <p:spPr>
          <a:xfrm>
            <a:off x="1027112" y="3200400"/>
            <a:ext cx="10134600" cy="3194721"/>
          </a:xfrm>
          <a:prstGeom prst="rect">
            <a:avLst/>
          </a:prstGeom>
          <a:noFill/>
        </p:spPr>
        <p:txBody>
          <a:bodyPr wrap="square" rtlCol="0">
            <a:spAutoFit/>
          </a:bodyPr>
          <a:lstStyle/>
          <a:p>
            <a:pPr>
              <a:lnSpc>
                <a:spcPct val="90000"/>
              </a:lnSpc>
            </a:pPr>
            <a:r>
              <a:rPr lang="en-US" sz="3200" dirty="0">
                <a:latin typeface="+mj-lt"/>
              </a:rPr>
              <a:t>Step 5 : Certification Details</a:t>
            </a:r>
          </a:p>
          <a:p>
            <a:pPr>
              <a:lnSpc>
                <a:spcPct val="90000"/>
              </a:lnSpc>
            </a:pPr>
            <a:r>
              <a:rPr lang="en-US" sz="2400" dirty="0"/>
              <a:t>	In State Certification -</a:t>
            </a:r>
          </a:p>
          <a:p>
            <a:pPr>
              <a:lnSpc>
                <a:spcPct val="90000"/>
              </a:lnSpc>
            </a:pPr>
            <a:r>
              <a:rPr lang="en-US" sz="2400" dirty="0"/>
              <a:t>		 You currently do not hold any Pennsylvania State Certifications.</a:t>
            </a:r>
          </a:p>
          <a:p>
            <a:pPr>
              <a:lnSpc>
                <a:spcPct val="90000"/>
              </a:lnSpc>
            </a:pPr>
            <a:r>
              <a:rPr lang="en-US" sz="2400" dirty="0"/>
              <a:t>		 Answer Yes or No </a:t>
            </a:r>
          </a:p>
          <a:p>
            <a:pPr>
              <a:lnSpc>
                <a:spcPct val="90000"/>
              </a:lnSpc>
            </a:pPr>
            <a:endParaRPr lang="en-US" sz="2400" dirty="0"/>
          </a:p>
          <a:p>
            <a:pPr>
              <a:lnSpc>
                <a:spcPct val="90000"/>
              </a:lnSpc>
            </a:pPr>
            <a:r>
              <a:rPr lang="en-US" sz="2400" dirty="0"/>
              <a:t>	Out-of-State Certification - </a:t>
            </a:r>
          </a:p>
          <a:p>
            <a:pPr>
              <a:lnSpc>
                <a:spcPct val="90000"/>
              </a:lnSpc>
            </a:pPr>
            <a:r>
              <a:rPr lang="en-US" sz="2400" dirty="0"/>
              <a:t>		Answer Yes or No (if YES, click to add certification info)</a:t>
            </a:r>
          </a:p>
          <a:p>
            <a:pPr>
              <a:lnSpc>
                <a:spcPct val="90000"/>
              </a:lnSpc>
            </a:pPr>
            <a:endParaRPr lang="en-US" sz="2400" dirty="0"/>
          </a:p>
          <a:p>
            <a:pPr>
              <a:lnSpc>
                <a:spcPct val="90000"/>
              </a:lnSpc>
            </a:pPr>
            <a:r>
              <a:rPr lang="en-US" sz="2400" dirty="0"/>
              <a:t>	Select </a:t>
            </a:r>
            <a:r>
              <a:rPr lang="en-US" sz="2400" dirty="0">
                <a:solidFill>
                  <a:schemeClr val="accent1"/>
                </a:solidFill>
              </a:rPr>
              <a:t>NEXT</a:t>
            </a:r>
            <a:r>
              <a:rPr lang="en-US" sz="2400" dirty="0"/>
              <a:t> for  Application Summary – </a:t>
            </a:r>
            <a:r>
              <a:rPr lang="en-US" sz="2400" dirty="0">
                <a:solidFill>
                  <a:schemeClr val="accent1"/>
                </a:solidFill>
              </a:rPr>
              <a:t>Review Carefully</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296398" cy="1020762"/>
          </a:xfrm>
        </p:spPr>
        <p:txBody>
          <a:bodyPr/>
          <a:lstStyle/>
          <a:p>
            <a:r>
              <a:rPr lang="en-US" dirty="0"/>
              <a:t>TIMS – Application Summary</a:t>
            </a:r>
          </a:p>
        </p:txBody>
      </p:sp>
      <p:sp>
        <p:nvSpPr>
          <p:cNvPr id="4" name="Text Placeholder 3"/>
          <p:cNvSpPr>
            <a:spLocks noGrp="1"/>
          </p:cNvSpPr>
          <p:nvPr>
            <p:ph type="body" sz="half" idx="2"/>
          </p:nvPr>
        </p:nvSpPr>
        <p:spPr>
          <a:xfrm>
            <a:off x="989012" y="1524000"/>
            <a:ext cx="3173876" cy="3429000"/>
          </a:xfrm>
        </p:spPr>
        <p:txBody>
          <a:bodyPr>
            <a:normAutofit/>
          </a:bodyPr>
          <a:lstStyle/>
          <a:p>
            <a:r>
              <a:rPr lang="en-US" sz="2000" dirty="0"/>
              <a:t>FEES &amp; PAYMENTS </a:t>
            </a:r>
          </a:p>
          <a:p>
            <a:r>
              <a:rPr lang="en-US" sz="2000" dirty="0">
                <a:solidFill>
                  <a:schemeClr val="accent1"/>
                </a:solidFill>
              </a:rPr>
              <a:t>$200 </a:t>
            </a:r>
            <a:r>
              <a:rPr lang="en-US" sz="2000" dirty="0"/>
              <a:t>unless military affiliated</a:t>
            </a:r>
          </a:p>
          <a:p>
            <a:r>
              <a:rPr lang="en-US" sz="2000" dirty="0"/>
              <a:t>Complete CODE of CONDUCT questions.</a:t>
            </a:r>
          </a:p>
          <a:p>
            <a:r>
              <a:rPr lang="en-US" sz="2000" dirty="0"/>
              <a:t>Print application for your records.</a:t>
            </a:r>
          </a:p>
          <a:p>
            <a:r>
              <a:rPr lang="en-US" sz="2000" dirty="0">
                <a:solidFill>
                  <a:schemeClr val="accent1"/>
                </a:solidFill>
              </a:rPr>
              <a:t>Proceed to submit &gt;&gt;</a:t>
            </a:r>
          </a:p>
          <a:p>
            <a:endParaRPr lang="en-US" dirty="0"/>
          </a:p>
        </p:txBody>
      </p:sp>
      <p:sp>
        <p:nvSpPr>
          <p:cNvPr id="6" name="Content Placeholder 5"/>
          <p:cNvSpPr>
            <a:spLocks noGrp="1"/>
          </p:cNvSpPr>
          <p:nvPr>
            <p:ph idx="1"/>
          </p:nvPr>
        </p:nvSpPr>
        <p:spPr>
          <a:xfrm>
            <a:off x="4570412" y="1828800"/>
            <a:ext cx="5669280" cy="4419600"/>
          </a:xfrm>
        </p:spPr>
        <p:txBody>
          <a:bodyPr>
            <a:normAutofit fontScale="92500" lnSpcReduction="10000"/>
          </a:bodyPr>
          <a:lstStyle/>
          <a:p>
            <a:r>
              <a:rPr lang="en-US" dirty="0"/>
              <a:t>Payment Processing and Application/Request Submission</a:t>
            </a:r>
          </a:p>
          <a:p>
            <a:pPr lvl="1"/>
            <a:r>
              <a:rPr lang="en-US" dirty="0"/>
              <a:t>Select Credit Card</a:t>
            </a:r>
          </a:p>
          <a:p>
            <a:pPr lvl="1"/>
            <a:r>
              <a:rPr lang="en-US" dirty="0"/>
              <a:t>Proceed to Payment Vendor Page</a:t>
            </a:r>
          </a:p>
          <a:p>
            <a:pPr lvl="3"/>
            <a:r>
              <a:rPr lang="en-US" dirty="0"/>
              <a:t>Click OK to be redirected to secure card payment site.</a:t>
            </a:r>
          </a:p>
          <a:p>
            <a:pPr marL="301752" lvl="1" indent="0">
              <a:buNone/>
            </a:pPr>
            <a:r>
              <a:rPr lang="en-US" dirty="0"/>
              <a:t>	</a:t>
            </a:r>
          </a:p>
          <a:p>
            <a:pPr marL="301752" lvl="1" indent="0">
              <a:buNone/>
            </a:pPr>
            <a:r>
              <a:rPr lang="en-US" dirty="0">
                <a:solidFill>
                  <a:schemeClr val="accent1"/>
                </a:solidFill>
              </a:rPr>
              <a:t>Do not hit back </a:t>
            </a:r>
            <a:r>
              <a:rPr lang="en-US" dirty="0"/>
              <a:t>or you will have to contact customer support which is a very long wait.</a:t>
            </a:r>
          </a:p>
          <a:p>
            <a:pPr marL="301752" lvl="1" indent="0">
              <a:buNone/>
            </a:pPr>
            <a:endParaRPr lang="en-US" dirty="0"/>
          </a:p>
          <a:p>
            <a:pPr marL="301752" lvl="1" indent="0">
              <a:buNone/>
            </a:pPr>
            <a:r>
              <a:rPr lang="en-US" dirty="0"/>
              <a:t>Once payment is complete, you will be returned to TIMS.  If an application cover sheet is required, you will have the opportunity to print it.  You do NOT have to submit any test scores to PDE.  If they want anything else, submit it or check with your campus Office of Clinical Experiences.</a:t>
            </a:r>
          </a:p>
          <a:p>
            <a:pPr marL="301752" lvl="1" indent="0">
              <a:buNone/>
            </a:pPr>
            <a:endParaRPr lang="en-US" dirty="0"/>
          </a:p>
          <a:p>
            <a:pPr marL="301752" lvl="1" indent="0">
              <a:buNone/>
            </a:pPr>
            <a:endParaRPr lang="en-US"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412" y="1225284"/>
            <a:ext cx="11125200" cy="4413516"/>
          </a:xfrm>
          <a:prstGeom prst="rect">
            <a:avLst/>
          </a:prstGeom>
          <a:noFill/>
        </p:spPr>
        <p:txBody>
          <a:bodyPr wrap="square" rtlCol="0">
            <a:spAutoFit/>
          </a:bodyPr>
          <a:lstStyle/>
          <a:p>
            <a:pPr>
              <a:lnSpc>
                <a:spcPct val="90000"/>
              </a:lnSpc>
            </a:pPr>
            <a:r>
              <a:rPr lang="en-US" sz="2400" dirty="0">
                <a:solidFill>
                  <a:schemeClr val="accent1"/>
                </a:solidFill>
              </a:rPr>
              <a:t>BEFORE  YOU GO….</a:t>
            </a:r>
          </a:p>
          <a:p>
            <a:pPr>
              <a:lnSpc>
                <a:spcPct val="90000"/>
              </a:lnSpc>
            </a:pPr>
            <a:endParaRPr lang="en-US" sz="2400" dirty="0">
              <a:solidFill>
                <a:schemeClr val="accent1"/>
              </a:solidFill>
            </a:endParaRPr>
          </a:p>
          <a:p>
            <a:pPr>
              <a:lnSpc>
                <a:spcPct val="90000"/>
              </a:lnSpc>
            </a:pPr>
            <a:r>
              <a:rPr lang="en-US" sz="2400" dirty="0"/>
              <a:t>Do not submit your TIMS application until all testing requirements are complete!</a:t>
            </a:r>
          </a:p>
          <a:p>
            <a:pPr>
              <a:lnSpc>
                <a:spcPct val="90000"/>
              </a:lnSpc>
            </a:pPr>
            <a:endParaRPr lang="en-US" sz="2400" dirty="0"/>
          </a:p>
          <a:p>
            <a:pPr>
              <a:lnSpc>
                <a:spcPct val="90000"/>
              </a:lnSpc>
            </a:pPr>
            <a:r>
              <a:rPr lang="en-US" sz="2400" dirty="0"/>
              <a:t>Please submit your completed </a:t>
            </a:r>
            <a:r>
              <a:rPr lang="en-US" sz="2400" dirty="0">
                <a:solidFill>
                  <a:schemeClr val="accent1">
                    <a:lumMod val="75000"/>
                  </a:schemeClr>
                </a:solidFill>
              </a:rPr>
              <a:t>TIMS Credential Application </a:t>
            </a:r>
            <a:r>
              <a:rPr lang="en-US" sz="2400" dirty="0"/>
              <a:t>. Your TIMS application will </a:t>
            </a:r>
            <a:r>
              <a:rPr lang="en-US" sz="2400" dirty="0">
                <a:solidFill>
                  <a:schemeClr val="accent1"/>
                </a:solidFill>
              </a:rPr>
              <a:t>not</a:t>
            </a:r>
            <a:r>
              <a:rPr lang="en-US" sz="2400" dirty="0"/>
              <a:t> be processed without it.</a:t>
            </a:r>
          </a:p>
          <a:p>
            <a:pPr>
              <a:lnSpc>
                <a:spcPct val="90000"/>
              </a:lnSpc>
            </a:pPr>
            <a:endParaRPr lang="en-US" sz="2400" dirty="0"/>
          </a:p>
          <a:p>
            <a:pPr>
              <a:lnSpc>
                <a:spcPct val="90000"/>
              </a:lnSpc>
            </a:pPr>
            <a:r>
              <a:rPr lang="en-US" sz="2400" b="1" i="1" dirty="0">
                <a:solidFill>
                  <a:schemeClr val="accent1"/>
                </a:solidFill>
              </a:rPr>
              <a:t>NOTE – To avoid delays in processing, notate the following on your credential application</a:t>
            </a:r>
          </a:p>
          <a:p>
            <a:pPr marL="342900" indent="-342900">
              <a:lnSpc>
                <a:spcPct val="90000"/>
              </a:lnSpc>
              <a:buFont typeface="Arial" panose="020B0604020202020204" pitchFamily="34" charset="0"/>
              <a:buChar char="•"/>
            </a:pPr>
            <a:r>
              <a:rPr lang="en-US" sz="2400" dirty="0">
                <a:solidFill>
                  <a:schemeClr val="accent1"/>
                </a:solidFill>
              </a:rPr>
              <a:t>If </a:t>
            </a:r>
            <a:r>
              <a:rPr lang="en-US" sz="2400" dirty="0"/>
              <a:t>you are using your GPA to pass a PRAXIS II/PECT exam - </a:t>
            </a:r>
            <a:r>
              <a:rPr lang="en-US" sz="2400" dirty="0">
                <a:solidFill>
                  <a:schemeClr val="accent1"/>
                </a:solidFill>
              </a:rPr>
              <a:t>tell us </a:t>
            </a:r>
            <a:r>
              <a:rPr lang="en-US" sz="2400" dirty="0"/>
              <a:t>which exams and module(s)</a:t>
            </a:r>
          </a:p>
          <a:p>
            <a:pPr marL="800100" lvl="1" indent="-342900">
              <a:lnSpc>
                <a:spcPct val="90000"/>
              </a:lnSpc>
              <a:buFont typeface="Arial" panose="020B0604020202020204" pitchFamily="34" charset="0"/>
              <a:buChar char="•"/>
            </a:pPr>
            <a:r>
              <a:rPr lang="en-US" sz="2400" i="1" dirty="0"/>
              <a:t>We have to tell PDE when we certify your application!!</a:t>
            </a:r>
          </a:p>
          <a:p>
            <a:pPr>
              <a:lnSpc>
                <a:spcPct val="90000"/>
              </a:lnSpc>
            </a:pPr>
            <a:r>
              <a:rPr lang="en-US" sz="2400" dirty="0"/>
              <a:t> </a:t>
            </a:r>
          </a:p>
        </p:txBody>
      </p:sp>
    </p:spTree>
    <p:extLst>
      <p:ext uri="{BB962C8B-B14F-4D97-AF65-F5344CB8AC3E}">
        <p14:creationId xmlns:p14="http://schemas.microsoft.com/office/powerpoint/2010/main" val="42521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TIPS BEFORE YOU BEGIN</a:t>
            </a:r>
          </a:p>
        </p:txBody>
      </p:sp>
      <p:sp>
        <p:nvSpPr>
          <p:cNvPr id="14" name="Content Placeholder 13"/>
          <p:cNvSpPr>
            <a:spLocks noGrp="1"/>
          </p:cNvSpPr>
          <p:nvPr>
            <p:ph idx="1"/>
          </p:nvPr>
        </p:nvSpPr>
        <p:spPr>
          <a:xfrm>
            <a:off x="1522414" y="1905000"/>
            <a:ext cx="9296398" cy="4267200"/>
          </a:xfrm>
        </p:spPr>
        <p:txBody>
          <a:bodyPr/>
          <a:lstStyle/>
          <a:p>
            <a:r>
              <a:rPr lang="en-US" dirty="0"/>
              <a:t>Use Internet Explorer or Microsoft Edge for best results!</a:t>
            </a:r>
          </a:p>
          <a:p>
            <a:r>
              <a:rPr lang="en-US" dirty="0"/>
              <a:t>Go to </a:t>
            </a:r>
            <a:r>
              <a:rPr lang="en-US" dirty="0">
                <a:hlinkClick r:id="rId2"/>
              </a:rPr>
              <a:t>https://www.mypdeapps.pa.gov/wfTIMS.aspx</a:t>
            </a:r>
            <a:endParaRPr lang="en-US" dirty="0"/>
          </a:p>
          <a:p>
            <a:r>
              <a:rPr lang="en-US" dirty="0"/>
              <a:t>Ready??   Let’s go…</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Into www.education.pa.gov</a:t>
            </a:r>
          </a:p>
        </p:txBody>
      </p:sp>
      <p:sp>
        <p:nvSpPr>
          <p:cNvPr id="3" name="Content Placeholder 2"/>
          <p:cNvSpPr>
            <a:spLocks noGrp="1"/>
          </p:cNvSpPr>
          <p:nvPr>
            <p:ph idx="1"/>
          </p:nvPr>
        </p:nvSpPr>
        <p:spPr>
          <a:xfrm>
            <a:off x="1522414" y="1905000"/>
            <a:ext cx="10134598" cy="4678362"/>
          </a:xfrm>
        </p:spPr>
        <p:txBody>
          <a:bodyPr>
            <a:normAutofit/>
          </a:bodyPr>
          <a:lstStyle/>
          <a:p>
            <a:r>
              <a:rPr lang="en-US" sz="2000" dirty="0">
                <a:hlinkClick r:id="rId2"/>
              </a:rPr>
              <a:t>https://www.mypdeapps.pa.gov/wfTIMS.aspx</a:t>
            </a:r>
            <a:endParaRPr lang="en-US" sz="2000" dirty="0"/>
          </a:p>
          <a:p>
            <a:pPr lvl="1"/>
            <a:endParaRPr lang="en-US" dirty="0"/>
          </a:p>
          <a:p>
            <a:pPr lvl="1"/>
            <a:r>
              <a:rPr lang="en-US" dirty="0"/>
              <a:t>First time users; select “Register Username”</a:t>
            </a:r>
          </a:p>
          <a:p>
            <a:pPr lvl="3">
              <a:lnSpc>
                <a:spcPct val="125000"/>
              </a:lnSpc>
            </a:pPr>
            <a:r>
              <a:rPr lang="en-US" sz="1800" dirty="0"/>
              <a:t>Complete the </a:t>
            </a:r>
            <a:r>
              <a:rPr lang="en-US" sz="1800" dirty="0">
                <a:solidFill>
                  <a:schemeClr val="accent1"/>
                </a:solidFill>
              </a:rPr>
              <a:t>REGISTER</a:t>
            </a:r>
            <a:r>
              <a:rPr lang="en-US" sz="1800" dirty="0"/>
              <a:t> form – select the Register box.  You will receive a Registration Complete message – Select Continue</a:t>
            </a:r>
          </a:p>
          <a:p>
            <a:pPr lvl="3">
              <a:lnSpc>
                <a:spcPct val="125000"/>
              </a:lnSpc>
            </a:pPr>
            <a:r>
              <a:rPr lang="en-US" sz="1800" dirty="0"/>
              <a:t>Go back to the </a:t>
            </a:r>
            <a:r>
              <a:rPr lang="en-US" sz="1800" dirty="0" err="1"/>
              <a:t>MyPDESuite</a:t>
            </a:r>
            <a:r>
              <a:rPr lang="en-US" sz="1800" dirty="0"/>
              <a:t> Application Login Screen</a:t>
            </a:r>
          </a:p>
          <a:p>
            <a:pPr lvl="3">
              <a:lnSpc>
                <a:spcPct val="125000"/>
              </a:lnSpc>
            </a:pPr>
            <a:r>
              <a:rPr lang="en-US" sz="1800" dirty="0"/>
              <a:t>Log in using the username and password you just created.</a:t>
            </a:r>
          </a:p>
          <a:p>
            <a:pPr lvl="3">
              <a:lnSpc>
                <a:spcPct val="125000"/>
              </a:lnSpc>
            </a:pPr>
            <a:r>
              <a:rPr lang="en-US" sz="1800" dirty="0"/>
              <a:t>Step by step guide can be found here:</a:t>
            </a:r>
            <a:r>
              <a:rPr lang="en-US" dirty="0"/>
              <a:t> </a:t>
            </a:r>
            <a:r>
              <a:rPr lang="en-US" dirty="0">
                <a:hlinkClick r:id="rId3"/>
              </a:rPr>
              <a:t>https://www.education.pa.gov/Educators/Certification/Application/UserGuides/Pages/TIMSPersonal.aspx</a:t>
            </a:r>
            <a:r>
              <a:rPr lang="en-US" dirty="0"/>
              <a:t> </a:t>
            </a:r>
          </a:p>
          <a:p>
            <a:pPr lvl="1"/>
            <a:endParaRPr lang="en-US" dirty="0"/>
          </a:p>
          <a:p>
            <a:pPr lvl="1"/>
            <a:r>
              <a:rPr lang="en-US" dirty="0"/>
              <a:t>Returning users; log in</a:t>
            </a:r>
          </a:p>
          <a:p>
            <a:pPr lvl="3"/>
            <a:endParaRPr lang="en-US" dirty="0"/>
          </a:p>
          <a:p>
            <a:pPr lvl="3"/>
            <a:endParaRPr lang="en-US" dirty="0"/>
          </a:p>
          <a:p>
            <a:pPr lvl="3"/>
            <a:endParaRPr lang="en-US" dirty="0"/>
          </a:p>
          <a:p>
            <a:pPr marL="777240" lvl="3" indent="0">
              <a:buNone/>
            </a:pPr>
            <a:endParaRPr lang="en-US" sz="5400"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487362"/>
          </a:xfrm>
        </p:spPr>
        <p:txBody>
          <a:bodyPr/>
          <a:lstStyle/>
          <a:p>
            <a:r>
              <a:rPr lang="en-US" dirty="0"/>
              <a:t>Example: TIMS Log in Screen</a:t>
            </a:r>
          </a:p>
        </p:txBody>
      </p:sp>
      <p:pic>
        <p:nvPicPr>
          <p:cNvPr id="3" name="Picture 2">
            <a:extLst>
              <a:ext uri="{FF2B5EF4-FFF2-40B4-BE49-F238E27FC236}">
                <a16:creationId xmlns:a16="http://schemas.microsoft.com/office/drawing/2014/main" id="{AF06E02A-327F-4FF8-A1CD-C7FE1508B11E}"/>
              </a:ext>
            </a:extLst>
          </p:cNvPr>
          <p:cNvPicPr>
            <a:picLocks noChangeAspect="1"/>
          </p:cNvPicPr>
          <p:nvPr/>
        </p:nvPicPr>
        <p:blipFill>
          <a:blip r:embed="rId2"/>
          <a:stretch>
            <a:fillRect/>
          </a:stretch>
        </p:blipFill>
        <p:spPr>
          <a:xfrm>
            <a:off x="1370012" y="994441"/>
            <a:ext cx="6868791" cy="5605486"/>
          </a:xfrm>
          <a:prstGeom prst="rect">
            <a:avLst/>
          </a:prstGeom>
        </p:spPr>
      </p:pic>
      <p:sp>
        <p:nvSpPr>
          <p:cNvPr id="4" name="TextBox 3">
            <a:extLst>
              <a:ext uri="{FF2B5EF4-FFF2-40B4-BE49-F238E27FC236}">
                <a16:creationId xmlns:a16="http://schemas.microsoft.com/office/drawing/2014/main" id="{68B1CC58-AC29-405E-A2FE-9B9A174924CB}"/>
              </a:ext>
            </a:extLst>
          </p:cNvPr>
          <p:cNvSpPr txBox="1"/>
          <p:nvPr/>
        </p:nvSpPr>
        <p:spPr>
          <a:xfrm>
            <a:off x="9142412" y="2438400"/>
            <a:ext cx="2057400" cy="1754326"/>
          </a:xfrm>
          <a:prstGeom prst="rect">
            <a:avLst/>
          </a:prstGeom>
          <a:noFill/>
        </p:spPr>
        <p:txBody>
          <a:bodyPr wrap="square" rtlCol="0">
            <a:spAutoFit/>
          </a:bodyPr>
          <a:lstStyle/>
          <a:p>
            <a:pPr>
              <a:lnSpc>
                <a:spcPct val="90000"/>
              </a:lnSpc>
            </a:pPr>
            <a:r>
              <a:rPr lang="en-US" sz="2400" dirty="0"/>
              <a:t>Red Circle is the link to click if you are a first time user</a:t>
            </a:r>
          </a:p>
        </p:txBody>
      </p:sp>
    </p:spTree>
    <p:extLst>
      <p:ext uri="{BB962C8B-B14F-4D97-AF65-F5344CB8AC3E}">
        <p14:creationId xmlns:p14="http://schemas.microsoft.com/office/powerpoint/2010/main" val="234353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TIMS  Home Page</a:t>
            </a:r>
          </a:p>
        </p:txBody>
      </p:sp>
      <p:sp>
        <p:nvSpPr>
          <p:cNvPr id="3" name="Content Placeholder 2"/>
          <p:cNvSpPr>
            <a:spLocks noGrp="1"/>
          </p:cNvSpPr>
          <p:nvPr>
            <p:ph sz="half" idx="1"/>
          </p:nvPr>
        </p:nvSpPr>
        <p:spPr>
          <a:xfrm>
            <a:off x="1467553" y="1708266"/>
            <a:ext cx="6203709" cy="232756"/>
          </a:xfrm>
        </p:spPr>
        <p:txBody>
          <a:bodyPr>
            <a:noAutofit/>
          </a:bodyPr>
          <a:lstStyle/>
          <a:p>
            <a:r>
              <a:rPr lang="en-US" sz="1600" dirty="0"/>
              <a:t>Go to NEW CREDENTIAL APPLICATION</a:t>
            </a:r>
          </a:p>
        </p:txBody>
      </p:sp>
      <p:pic>
        <p:nvPicPr>
          <p:cNvPr id="6" name="Picture 5"/>
          <p:cNvPicPr>
            <a:picLocks noChangeAspect="1"/>
          </p:cNvPicPr>
          <p:nvPr/>
        </p:nvPicPr>
        <p:blipFill>
          <a:blip r:embed="rId2"/>
          <a:stretch>
            <a:fillRect/>
          </a:stretch>
        </p:blipFill>
        <p:spPr>
          <a:xfrm>
            <a:off x="1467553" y="1981200"/>
            <a:ext cx="8894059" cy="4191000"/>
          </a:xfrm>
          <a:prstGeom prst="rect">
            <a:avLst/>
          </a:prstGeom>
        </p:spPr>
      </p:pic>
      <p:cxnSp>
        <p:nvCxnSpPr>
          <p:cNvPr id="9" name="Straight Arrow Connector 8"/>
          <p:cNvCxnSpPr/>
          <p:nvPr/>
        </p:nvCxnSpPr>
        <p:spPr>
          <a:xfrm>
            <a:off x="3960812" y="2209800"/>
            <a:ext cx="990600" cy="22098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646612" y="4343400"/>
            <a:ext cx="914400" cy="457200"/>
          </a:xfrm>
          <a:prstGeom prst="ellipse">
            <a:avLst/>
          </a:prstGeom>
          <a:noFill/>
          <a:ln w="190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2" y="304800"/>
            <a:ext cx="9829800" cy="7232749"/>
          </a:xfrm>
          <a:prstGeom prst="rect">
            <a:avLst/>
          </a:prstGeom>
          <a:noFill/>
        </p:spPr>
        <p:txBody>
          <a:bodyPr wrap="square" rtlCol="0">
            <a:spAutoFit/>
          </a:bodyPr>
          <a:lstStyle/>
          <a:p>
            <a:endParaRPr lang="en-US" dirty="0"/>
          </a:p>
          <a:p>
            <a:pPr algn="ctr"/>
            <a:r>
              <a:rPr lang="en-US" sz="3200" dirty="0">
                <a:latin typeface="+mj-lt"/>
              </a:rPr>
              <a:t>TIMS – New Credential Application</a:t>
            </a:r>
          </a:p>
          <a:p>
            <a:endParaRPr lang="en-US" dirty="0"/>
          </a:p>
          <a:p>
            <a:r>
              <a:rPr lang="en-US" dirty="0"/>
              <a:t>Select Certification Type – Use the pull-down field to select certification type.  Most will be Instruction 1 (61).  </a:t>
            </a:r>
          </a:p>
          <a:p>
            <a:endParaRPr lang="en-US" dirty="0"/>
          </a:p>
          <a:p>
            <a:r>
              <a:rPr lang="en-US" dirty="0"/>
              <a:t>Select Subject Area – Use pulldown and choose your subject area (s).   </a:t>
            </a:r>
            <a:r>
              <a:rPr lang="en-US" dirty="0">
                <a:solidFill>
                  <a:schemeClr val="accent1"/>
                </a:solidFill>
              </a:rPr>
              <a:t>Dual Majors should add both subject areas here before saving (dual majors are required to apply for both certifications concurrently)</a:t>
            </a:r>
          </a:p>
          <a:p>
            <a:r>
              <a:rPr lang="en-US" dirty="0"/>
              <a:t>NOTE:  SPED – Do </a:t>
            </a:r>
            <a:r>
              <a:rPr lang="en-US" dirty="0">
                <a:solidFill>
                  <a:schemeClr val="accent1"/>
                </a:solidFill>
              </a:rPr>
              <a:t>NOT </a:t>
            </a:r>
            <a:r>
              <a:rPr lang="en-US" dirty="0"/>
              <a:t>Select Special Education EXPANSION.  Use </a:t>
            </a:r>
            <a:r>
              <a:rPr lang="en-US" dirty="0">
                <a:solidFill>
                  <a:schemeClr val="accent1"/>
                </a:solidFill>
              </a:rPr>
              <a:t>Special Education PK-8 (9226)</a:t>
            </a:r>
            <a:r>
              <a:rPr lang="en-US" dirty="0"/>
              <a:t> or </a:t>
            </a:r>
            <a:r>
              <a:rPr lang="en-US" dirty="0">
                <a:solidFill>
                  <a:schemeClr val="accent1"/>
                </a:solidFill>
              </a:rPr>
              <a:t>Special Education 7-12 (9227).  </a:t>
            </a:r>
            <a:r>
              <a:rPr lang="en-US" dirty="0"/>
              <a:t>Do NOT SAVE until you complete the rest of the form.</a:t>
            </a:r>
          </a:p>
          <a:p>
            <a:endParaRPr lang="en-US" dirty="0"/>
          </a:p>
          <a:p>
            <a:r>
              <a:rPr lang="en-US" dirty="0"/>
              <a:t>Answer the rest of the questions to continue &gt;&gt; </a:t>
            </a:r>
            <a:r>
              <a:rPr lang="en-US" dirty="0">
                <a:solidFill>
                  <a:schemeClr val="accent1"/>
                </a:solidFill>
              </a:rPr>
              <a:t>SAVE</a:t>
            </a:r>
            <a:r>
              <a:rPr lang="en-US" dirty="0"/>
              <a:t>.</a:t>
            </a:r>
            <a:endParaRPr lang="en-US" dirty="0">
              <a:sym typeface="Wingdings" panose="05000000000000000000" pitchFamily="2" charset="2"/>
            </a:endParaRPr>
          </a:p>
          <a:p>
            <a:endParaRPr lang="en-US" dirty="0">
              <a:sym typeface="Wingdings" panose="05000000000000000000" pitchFamily="2" charset="2"/>
            </a:endParaRPr>
          </a:p>
          <a:p>
            <a:pPr lvl="0"/>
            <a:r>
              <a:rPr lang="en-US" dirty="0"/>
              <a:t>You should see: “ Your application requires a response to the following preliminary question(s)”</a:t>
            </a:r>
          </a:p>
          <a:p>
            <a:r>
              <a:rPr lang="en-US" dirty="0"/>
              <a:t>	</a:t>
            </a:r>
            <a:r>
              <a:rPr lang="en-US" dirty="0">
                <a:solidFill>
                  <a:schemeClr val="accent1"/>
                </a:solidFill>
              </a:rPr>
              <a:t>&gt;</a:t>
            </a:r>
            <a:r>
              <a:rPr lang="en-US" dirty="0"/>
              <a:t>  Are you applying to add an additional subject area to an existing Instructional I 	Credential through </a:t>
            </a:r>
            <a:r>
              <a:rPr lang="en-US" i="1" dirty="0"/>
              <a:t>testing alone</a:t>
            </a:r>
            <a:r>
              <a:rPr lang="en-US" dirty="0"/>
              <a:t>? </a:t>
            </a:r>
            <a:r>
              <a:rPr lang="en-US" dirty="0">
                <a:solidFill>
                  <a:schemeClr val="accent1"/>
                </a:solidFill>
              </a:rPr>
              <a:t>ANSWER:  NO</a:t>
            </a:r>
            <a:endParaRPr lang="en-US" dirty="0"/>
          </a:p>
          <a:p>
            <a:pPr lvl="0"/>
            <a:endParaRPr lang="en-US" dirty="0"/>
          </a:p>
          <a:p>
            <a:r>
              <a:rPr lang="en-US" dirty="0"/>
              <a:t>	</a:t>
            </a:r>
            <a:r>
              <a:rPr lang="en-US" dirty="0">
                <a:solidFill>
                  <a:schemeClr val="accent1"/>
                </a:solidFill>
              </a:rPr>
              <a:t>&gt; </a:t>
            </a:r>
            <a:r>
              <a:rPr lang="en-US" dirty="0"/>
              <a:t> Will a Pennsylvania institution verify that you meet certification requirements for the 	certification you are apply for? </a:t>
            </a:r>
            <a:r>
              <a:rPr lang="en-US" dirty="0">
                <a:solidFill>
                  <a:schemeClr val="accent1"/>
                </a:solidFill>
              </a:rPr>
              <a:t>ANSWER:  YES</a:t>
            </a:r>
          </a:p>
          <a:p>
            <a:endParaRPr lang="en-US" dirty="0">
              <a:solidFill>
                <a:schemeClr val="accent1"/>
              </a:solidFill>
            </a:endParaRPr>
          </a:p>
          <a:p>
            <a:r>
              <a:rPr lang="en-US" dirty="0">
                <a:solidFill>
                  <a:schemeClr val="accent1"/>
                </a:solidFill>
              </a:rPr>
              <a:t>Are you sure you want to proceed with this application:  YES</a:t>
            </a:r>
          </a:p>
          <a:p>
            <a:endParaRPr lang="en-US" dirty="0">
              <a:solidFill>
                <a:schemeClr val="accent1"/>
              </a:solidFill>
            </a:endParaRPr>
          </a:p>
          <a:p>
            <a:pPr lvl="0"/>
            <a:endParaRPr lang="en-US" dirty="0"/>
          </a:p>
          <a:p>
            <a:pPr lvl="0"/>
            <a:r>
              <a:rPr lang="en-US" dirty="0"/>
              <a:t> </a:t>
            </a:r>
          </a:p>
          <a:p>
            <a:pPr lvl="0"/>
            <a:r>
              <a:rPr lang="en-US" dirty="0"/>
              <a:t>	</a:t>
            </a:r>
          </a:p>
        </p:txBody>
      </p:sp>
    </p:spTree>
    <p:extLst>
      <p:ext uri="{BB962C8B-B14F-4D97-AF65-F5344CB8AC3E}">
        <p14:creationId xmlns:p14="http://schemas.microsoft.com/office/powerpoint/2010/main" val="246721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 Background 	Questions</a:t>
            </a:r>
          </a:p>
        </p:txBody>
      </p:sp>
      <p:sp>
        <p:nvSpPr>
          <p:cNvPr id="4" name="TextBox 3"/>
          <p:cNvSpPr txBox="1"/>
          <p:nvPr/>
        </p:nvSpPr>
        <p:spPr>
          <a:xfrm>
            <a:off x="1674812" y="1905000"/>
            <a:ext cx="8077200" cy="1089529"/>
          </a:xfrm>
          <a:prstGeom prst="rect">
            <a:avLst/>
          </a:prstGeom>
          <a:noFill/>
        </p:spPr>
        <p:txBody>
          <a:bodyPr wrap="square" rtlCol="0">
            <a:spAutoFit/>
          </a:bodyPr>
          <a:lstStyle/>
          <a:p>
            <a:pPr>
              <a:lnSpc>
                <a:spcPct val="90000"/>
              </a:lnSpc>
            </a:pPr>
            <a:r>
              <a:rPr lang="en-US" sz="2400" dirty="0"/>
              <a:t>Answer questions 1-7 </a:t>
            </a:r>
          </a:p>
          <a:p>
            <a:pPr>
              <a:lnSpc>
                <a:spcPct val="90000"/>
              </a:lnSpc>
            </a:pPr>
            <a:r>
              <a:rPr lang="en-US" sz="2400" dirty="0"/>
              <a:t>Check Affidavit box</a:t>
            </a:r>
          </a:p>
          <a:p>
            <a:pPr>
              <a:lnSpc>
                <a:spcPct val="90000"/>
              </a:lnSpc>
            </a:pPr>
            <a:r>
              <a:rPr lang="en-US" sz="2400" dirty="0"/>
              <a:t>Select NEXT in upper right hand corner (to page 2)</a:t>
            </a:r>
          </a:p>
        </p:txBody>
      </p:sp>
      <p:sp>
        <p:nvSpPr>
          <p:cNvPr id="5" name="TextBox 4"/>
          <p:cNvSpPr txBox="1"/>
          <p:nvPr/>
        </p:nvSpPr>
        <p:spPr>
          <a:xfrm>
            <a:off x="1446213" y="3461469"/>
            <a:ext cx="9296398" cy="535531"/>
          </a:xfrm>
          <a:prstGeom prst="rect">
            <a:avLst/>
          </a:prstGeom>
          <a:noFill/>
        </p:spPr>
        <p:txBody>
          <a:bodyPr wrap="square" rtlCol="0">
            <a:spAutoFit/>
          </a:bodyPr>
          <a:lstStyle/>
          <a:p>
            <a:pPr>
              <a:lnSpc>
                <a:spcPct val="90000"/>
              </a:lnSpc>
            </a:pPr>
            <a:r>
              <a:rPr lang="en-US" sz="3200" dirty="0">
                <a:latin typeface="+mj-lt"/>
              </a:rPr>
              <a:t>Step 2:  Demographic Details</a:t>
            </a:r>
          </a:p>
        </p:txBody>
      </p:sp>
      <p:cxnSp>
        <p:nvCxnSpPr>
          <p:cNvPr id="7" name="Straight Connector 6"/>
          <p:cNvCxnSpPr/>
          <p:nvPr/>
        </p:nvCxnSpPr>
        <p:spPr>
          <a:xfrm>
            <a:off x="1518055" y="4038600"/>
            <a:ext cx="9834157" cy="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74812" y="4343400"/>
            <a:ext cx="7391400" cy="1421928"/>
          </a:xfrm>
          <a:prstGeom prst="rect">
            <a:avLst/>
          </a:prstGeom>
          <a:noFill/>
        </p:spPr>
        <p:txBody>
          <a:bodyPr wrap="square" rtlCol="0">
            <a:spAutoFit/>
          </a:bodyPr>
          <a:lstStyle/>
          <a:p>
            <a:pPr>
              <a:lnSpc>
                <a:spcPct val="90000"/>
              </a:lnSpc>
            </a:pPr>
            <a:r>
              <a:rPr lang="en-US" sz="2400" dirty="0"/>
              <a:t>Complete all information on page 2</a:t>
            </a:r>
          </a:p>
          <a:p>
            <a:pPr>
              <a:lnSpc>
                <a:spcPct val="90000"/>
              </a:lnSpc>
            </a:pPr>
            <a:r>
              <a:rPr lang="en-US" sz="2400" dirty="0"/>
              <a:t>Use your </a:t>
            </a:r>
            <a:r>
              <a:rPr lang="en-US" sz="2400" dirty="0">
                <a:solidFill>
                  <a:schemeClr val="accent1"/>
                </a:solidFill>
              </a:rPr>
              <a:t>NON-PennWest email address </a:t>
            </a:r>
            <a:r>
              <a:rPr lang="en-US" sz="2400" dirty="0"/>
              <a:t>as PDE may need to contact you regarding this application.</a:t>
            </a:r>
          </a:p>
          <a:p>
            <a:pPr>
              <a:lnSpc>
                <a:spcPct val="90000"/>
              </a:lnSpc>
            </a:pPr>
            <a:r>
              <a:rPr lang="en-US" sz="2400" dirty="0"/>
              <a:t>Select NEXT in upper right hand corner (to page 3)</a:t>
            </a:r>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Education Details</a:t>
            </a:r>
          </a:p>
        </p:txBody>
      </p:sp>
      <p:sp>
        <p:nvSpPr>
          <p:cNvPr id="4" name="Content Placeholder 3"/>
          <p:cNvSpPr>
            <a:spLocks noGrp="1"/>
          </p:cNvSpPr>
          <p:nvPr>
            <p:ph sz="half" idx="2"/>
          </p:nvPr>
        </p:nvSpPr>
        <p:spPr>
          <a:xfrm>
            <a:off x="1518054" y="1676400"/>
            <a:ext cx="5033558" cy="4906962"/>
          </a:xfrm>
        </p:spPr>
        <p:txBody>
          <a:bodyPr>
            <a:normAutofit/>
          </a:bodyPr>
          <a:lstStyle/>
          <a:p>
            <a:r>
              <a:rPr lang="en-US" dirty="0"/>
              <a:t>Required Education</a:t>
            </a:r>
          </a:p>
          <a:p>
            <a:pPr lvl="1"/>
            <a:r>
              <a:rPr lang="en-US" dirty="0"/>
              <a:t>Click </a:t>
            </a:r>
            <a:r>
              <a:rPr lang="en-US" dirty="0">
                <a:solidFill>
                  <a:schemeClr val="accent1"/>
                </a:solidFill>
              </a:rPr>
              <a:t>ADD NEW</a:t>
            </a:r>
          </a:p>
          <a:p>
            <a:pPr lvl="1"/>
            <a:r>
              <a:rPr lang="en-US" dirty="0">
                <a:solidFill>
                  <a:schemeClr val="accent1"/>
                </a:solidFill>
              </a:rPr>
              <a:t>Select </a:t>
            </a:r>
            <a:r>
              <a:rPr lang="en-US" dirty="0"/>
              <a:t>Pennsylvania Western University</a:t>
            </a:r>
          </a:p>
          <a:p>
            <a:pPr lvl="2"/>
            <a:r>
              <a:rPr lang="en-US" dirty="0"/>
              <a:t>AUN Number </a:t>
            </a:r>
            <a:r>
              <a:rPr lang="en-US" b="0" i="0" dirty="0">
                <a:solidFill>
                  <a:schemeClr val="accent1">
                    <a:lumMod val="75000"/>
                  </a:schemeClr>
                </a:solidFill>
                <a:effectLst/>
                <a:latin typeface="verdana" panose="020B0604030504040204" pitchFamily="34" charset="0"/>
              </a:rPr>
              <a:t>401637019</a:t>
            </a:r>
          </a:p>
          <a:p>
            <a:pPr lvl="2"/>
            <a:r>
              <a:rPr lang="en-US" dirty="0"/>
              <a:t>Contact Official Details</a:t>
            </a:r>
          </a:p>
          <a:p>
            <a:pPr lvl="4">
              <a:buFont typeface="Wingdings" panose="05000000000000000000" pitchFamily="2" charset="2"/>
              <a:buChar char="Ø"/>
            </a:pPr>
            <a:r>
              <a:rPr lang="en-US" dirty="0">
                <a:solidFill>
                  <a:schemeClr val="accent1"/>
                </a:solidFill>
              </a:rPr>
              <a:t>STEPHANIE WILLIAMS (Edinboro)</a:t>
            </a:r>
          </a:p>
          <a:p>
            <a:pPr lvl="4">
              <a:buFont typeface="Wingdings" panose="05000000000000000000" pitchFamily="2" charset="2"/>
              <a:buChar char="Ø"/>
            </a:pPr>
            <a:r>
              <a:rPr lang="en-US" dirty="0">
                <a:solidFill>
                  <a:schemeClr val="accent1"/>
                </a:solidFill>
              </a:rPr>
              <a:t>AMY SHOPE (California)</a:t>
            </a:r>
          </a:p>
          <a:p>
            <a:pPr lvl="4">
              <a:buFont typeface="Wingdings" panose="05000000000000000000" pitchFamily="2" charset="2"/>
              <a:buChar char="Ø"/>
            </a:pPr>
            <a:r>
              <a:rPr lang="en-US" dirty="0">
                <a:solidFill>
                  <a:schemeClr val="accent1"/>
                </a:solidFill>
              </a:rPr>
              <a:t>TIM STEVENSON (Clarion)</a:t>
            </a:r>
          </a:p>
          <a:p>
            <a:pPr lvl="3"/>
            <a:r>
              <a:rPr lang="en-US" dirty="0"/>
              <a:t>Did you receive any Degree while at this institution?</a:t>
            </a:r>
          </a:p>
          <a:p>
            <a:pPr marL="804672" lvl="3" indent="0">
              <a:buNone/>
            </a:pPr>
            <a:r>
              <a:rPr lang="en-US" dirty="0">
                <a:solidFill>
                  <a:schemeClr val="accent1"/>
                </a:solidFill>
              </a:rPr>
              <a:t>	   &gt;  YES</a:t>
            </a:r>
          </a:p>
          <a:p>
            <a:pPr lvl="3"/>
            <a:r>
              <a:rPr lang="en-US" dirty="0"/>
              <a:t>Degree: Select </a:t>
            </a:r>
            <a:r>
              <a:rPr lang="en-US" dirty="0">
                <a:solidFill>
                  <a:schemeClr val="accent1"/>
                </a:solidFill>
              </a:rPr>
              <a:t>BACHELORS or MASTERS</a:t>
            </a:r>
          </a:p>
          <a:p>
            <a:pPr lvl="3"/>
            <a:r>
              <a:rPr lang="en-US" dirty="0"/>
              <a:t>Date Conferred (MM/YY) </a:t>
            </a:r>
          </a:p>
          <a:p>
            <a:pPr lvl="3"/>
            <a:r>
              <a:rPr lang="en-US" dirty="0"/>
              <a:t>GPA</a:t>
            </a:r>
            <a:r>
              <a:rPr lang="en-US" dirty="0">
                <a:solidFill>
                  <a:schemeClr val="accent1"/>
                </a:solidFill>
              </a:rPr>
              <a:t> </a:t>
            </a:r>
          </a:p>
          <a:p>
            <a:pPr lvl="3"/>
            <a:r>
              <a:rPr lang="en-US" dirty="0">
                <a:solidFill>
                  <a:schemeClr val="accent4"/>
                </a:solidFill>
              </a:rPr>
              <a:t>Select  Major Subject Area from Pulldown</a:t>
            </a:r>
          </a:p>
        </p:txBody>
      </p:sp>
      <p:sp>
        <p:nvSpPr>
          <p:cNvPr id="6" name="Content Placeholder 5"/>
          <p:cNvSpPr>
            <a:spLocks noGrp="1"/>
          </p:cNvSpPr>
          <p:nvPr>
            <p:ph sz="quarter" idx="4"/>
          </p:nvPr>
        </p:nvSpPr>
        <p:spPr>
          <a:xfrm>
            <a:off x="6267668" y="1752600"/>
            <a:ext cx="4627344" cy="4648200"/>
          </a:xfrm>
        </p:spPr>
        <p:txBody>
          <a:bodyPr>
            <a:normAutofit fontScale="92500" lnSpcReduction="10000"/>
          </a:bodyPr>
          <a:lstStyle/>
          <a:p>
            <a:pPr lvl="3"/>
            <a:r>
              <a:rPr lang="en-US" dirty="0"/>
              <a:t>Did you complete the PDE approved Educator Preparation Program(s) for this subject area at this institution?</a:t>
            </a:r>
          </a:p>
          <a:p>
            <a:pPr marL="804672" lvl="3" indent="0">
              <a:buNone/>
            </a:pPr>
            <a:r>
              <a:rPr lang="en-US" dirty="0">
                <a:solidFill>
                  <a:schemeClr val="accent1"/>
                </a:solidFill>
              </a:rPr>
              <a:t> 	   &gt; YES</a:t>
            </a:r>
          </a:p>
          <a:p>
            <a:pPr lvl="3"/>
            <a:r>
              <a:rPr lang="en-US" dirty="0">
                <a:solidFill>
                  <a:srgbClr val="FF0000"/>
                </a:solidFill>
              </a:rPr>
              <a:t>Click here to add Educator Preparation Program </a:t>
            </a:r>
          </a:p>
          <a:p>
            <a:pPr lvl="4"/>
            <a:r>
              <a:rPr lang="en-US" dirty="0"/>
              <a:t>Your program should appear in the pulldown</a:t>
            </a:r>
          </a:p>
          <a:p>
            <a:pPr lvl="4"/>
            <a:r>
              <a:rPr lang="en-US" dirty="0"/>
              <a:t>Program Level – </a:t>
            </a:r>
            <a:r>
              <a:rPr lang="en-US" dirty="0">
                <a:solidFill>
                  <a:schemeClr val="accent1"/>
                </a:solidFill>
              </a:rPr>
              <a:t>Undergraduate or Graduate</a:t>
            </a:r>
          </a:p>
          <a:p>
            <a:pPr lvl="4"/>
            <a:r>
              <a:rPr lang="en-US" dirty="0"/>
              <a:t>Program Level Type – </a:t>
            </a:r>
            <a:r>
              <a:rPr lang="en-US" dirty="0">
                <a:solidFill>
                  <a:schemeClr val="accent1"/>
                </a:solidFill>
              </a:rPr>
              <a:t>Traditional</a:t>
            </a:r>
          </a:p>
          <a:p>
            <a:pPr lvl="4"/>
            <a:r>
              <a:rPr lang="en-US" dirty="0"/>
              <a:t>Add attendance start date </a:t>
            </a:r>
            <a:r>
              <a:rPr lang="en-US" dirty="0">
                <a:solidFill>
                  <a:schemeClr val="accent1"/>
                </a:solidFill>
              </a:rPr>
              <a:t>MM/YYYY</a:t>
            </a:r>
          </a:p>
          <a:p>
            <a:pPr lvl="4"/>
            <a:r>
              <a:rPr lang="en-US" dirty="0"/>
              <a:t>Add anticipated Graduation date</a:t>
            </a:r>
          </a:p>
          <a:p>
            <a:pPr lvl="4"/>
            <a:r>
              <a:rPr lang="en-US" dirty="0">
                <a:solidFill>
                  <a:schemeClr val="accent1"/>
                </a:solidFill>
              </a:rPr>
              <a:t>MM/YYYY</a:t>
            </a:r>
          </a:p>
          <a:p>
            <a:pPr lvl="4"/>
            <a:r>
              <a:rPr lang="en-US" dirty="0"/>
              <a:t>Add Program GPA</a:t>
            </a:r>
          </a:p>
          <a:p>
            <a:pPr lvl="4"/>
            <a:r>
              <a:rPr lang="en-US" dirty="0"/>
              <a:t>Save </a:t>
            </a:r>
          </a:p>
          <a:p>
            <a:pPr lvl="4"/>
            <a:r>
              <a:rPr lang="en-US" dirty="0"/>
              <a:t>Click NEXT for page </a:t>
            </a: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250921-827A-428D-B519-6BF8387BB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6" y="609600"/>
            <a:ext cx="12030912" cy="5713796"/>
          </a:xfrm>
          <a:prstGeom prst="rect">
            <a:avLst/>
          </a:prstGeom>
        </p:spPr>
      </p:pic>
    </p:spTree>
    <p:extLst>
      <p:ext uri="{BB962C8B-B14F-4D97-AF65-F5344CB8AC3E}">
        <p14:creationId xmlns:p14="http://schemas.microsoft.com/office/powerpoint/2010/main" val="139326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1113</TotalTime>
  <Words>865</Words>
  <Application>Microsoft Office PowerPoint</Application>
  <PresentationFormat>Custom</PresentationFormat>
  <Paragraphs>112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Consolas</vt:lpstr>
      <vt:lpstr>Corbel</vt:lpstr>
      <vt:lpstr>verdana</vt:lpstr>
      <vt:lpstr>Wingdings</vt:lpstr>
      <vt:lpstr>Chalkboard 16x9</vt:lpstr>
      <vt:lpstr>HOW TO SUMBIT YOUR TIMS CERTIFICATION</vt:lpstr>
      <vt:lpstr>TIPS BEFORE YOU BEGIN</vt:lpstr>
      <vt:lpstr>Log Into www.education.pa.gov</vt:lpstr>
      <vt:lpstr>Example: TIMS Log in Screen</vt:lpstr>
      <vt:lpstr>TIMS  Home Page</vt:lpstr>
      <vt:lpstr>PowerPoint Presentation</vt:lpstr>
      <vt:lpstr>Step 1 : Background  Questions</vt:lpstr>
      <vt:lpstr>Step 3: Education Details</vt:lpstr>
      <vt:lpstr>PowerPoint Presentation</vt:lpstr>
      <vt:lpstr>PowerPoint Presentation</vt:lpstr>
      <vt:lpstr>TIMS – Application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SUMBIT YOUR TIMS CERTIFICATION</dc:title>
  <dc:creator>Kahle-Simonette, Kelly</dc:creator>
  <cp:lastModifiedBy>Amy Shope</cp:lastModifiedBy>
  <cp:revision>43</cp:revision>
  <dcterms:created xsi:type="dcterms:W3CDTF">2019-12-05T14:08:11Z</dcterms:created>
  <dcterms:modified xsi:type="dcterms:W3CDTF">2022-10-13T19:50:00Z</dcterms:modified>
</cp:coreProperties>
</file>